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915"/>
  </p:normalViewPr>
  <p:slideViewPr>
    <p:cSldViewPr snapToGrid="0" snapToObjects="1">
      <p:cViewPr varScale="1">
        <p:scale>
          <a:sx n="72" d="100"/>
          <a:sy n="72" d="100"/>
        </p:scale>
        <p:origin x="-112" y="-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76278-90DB-6B4C-849A-CA1E453BCC94}" type="datetimeFigureOut">
              <a:rPr lang="it-IT" smtClean="0"/>
              <a:t>27/01/21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3EB93-93D8-304E-862F-A7FEB09F4A9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1084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6E7E8C1-FB14-434E-A996-18BCC1908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41DA37A7-D7DA-F04A-8D19-D2A3E1EDD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CE9AF09-5B6E-C941-9A47-3E4D20F6F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1D39-90E8-D142-9F27-632E323985E4}" type="datetimeFigureOut">
              <a:rPr lang="it-IT" smtClean="0"/>
              <a:t>27/01/21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453E5FF5-2681-A443-A5D9-3FE180598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D16B5A2-6689-EE4A-8734-96F9086E5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BD5D-11A3-4F42-870E-A0E7BDE0A8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98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64E6182-EA17-FB4B-A606-9AE1D10F6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40A9D0C6-92EE-9D44-B362-7F80B4952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670D9D4-62E9-3844-A916-CD94C8C93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1D39-90E8-D142-9F27-632E323985E4}" type="datetimeFigureOut">
              <a:rPr lang="it-IT" smtClean="0"/>
              <a:t>27/01/21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32963B8-A4CF-E849-BA37-894A224A0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C9BC037-476A-5845-8761-2861D43E8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BD5D-11A3-4F42-870E-A0E7BDE0A8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017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F0F28F1C-3F7F-5041-8EF2-165BAD731C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C8673044-036B-2E4E-A3F3-0B6AC2F86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D9ECC81A-BD5E-084D-AAD1-C85EECB56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1D39-90E8-D142-9F27-632E323985E4}" type="datetimeFigureOut">
              <a:rPr lang="it-IT" smtClean="0"/>
              <a:t>27/01/21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3416E89B-51F9-AE41-8354-37530742B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7F176A6-0D79-EA49-9B15-2B9E10CEB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BD5D-11A3-4F42-870E-A0E7BDE0A8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082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B52158-DA07-9C4E-9C84-66F7DCFBF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5DD6F461-CB51-B14A-A800-CBBA0B014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460D9C3-C1AB-F344-B988-1BAA641B5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1D39-90E8-D142-9F27-632E323985E4}" type="datetimeFigureOut">
              <a:rPr lang="it-IT" smtClean="0"/>
              <a:t>27/01/21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04D68454-F0D0-CB49-8C64-6E574270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33B492E4-2DC2-F74A-B6D1-6985F461D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BD5D-11A3-4F42-870E-A0E7BDE0A8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0567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76D7FDE-41B2-F84D-9FAE-153B2C2A1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D32D1EDB-99C3-AC4A-8C29-5C52E71C8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08CA582-BBE2-054D-8E7B-CF8868892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1D39-90E8-D142-9F27-632E323985E4}" type="datetimeFigureOut">
              <a:rPr lang="it-IT" smtClean="0"/>
              <a:t>27/01/21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D7AD3BC-ED15-6F44-804F-3183AB05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898D112-0AE9-C649-826C-795C29F6D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BD5D-11A3-4F42-870E-A0E7BDE0A8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2361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ABA4296-A2B6-7F42-824B-9E70B5041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75F30C6-AD86-7347-9601-1F158A4CF5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C6FAFEE3-39B8-2140-8182-68486FC10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5431A787-4A06-2547-A774-180AD4FE0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1D39-90E8-D142-9F27-632E323985E4}" type="datetimeFigureOut">
              <a:rPr lang="it-IT" smtClean="0"/>
              <a:t>27/01/21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19F63910-C4BB-C344-9CD4-47A386DAB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DD9DF8CB-5F2A-2F42-91E6-E6CD473F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BD5D-11A3-4F42-870E-A0E7BDE0A8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164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AAFC860-ACF9-1A42-8ED6-00A4EF01D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37668563-10AE-AA42-A3A2-386E18AED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DFCC0360-A448-B84A-AF9B-A67642200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83B39A54-0DDE-4548-93F2-DFF867AEA7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971F3B77-3483-E74F-AFE2-932D3256C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A05891A1-69EE-FD49-9B45-B434048F2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1D39-90E8-D142-9F27-632E323985E4}" type="datetimeFigureOut">
              <a:rPr lang="it-IT" smtClean="0"/>
              <a:t>27/01/21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9536DCBE-5794-7A49-A41F-74FB49AFD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52DA8408-23D0-1748-8848-709079AC5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BD5D-11A3-4F42-870E-A0E7BDE0A8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69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C3B13C6-5196-B744-8B7F-59C8525BD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F7BE03AA-A238-F146-818C-EEDDCD4E3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1D39-90E8-D142-9F27-632E323985E4}" type="datetimeFigureOut">
              <a:rPr lang="it-IT" smtClean="0"/>
              <a:t>27/01/21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DAF29455-8D4D-514E-A703-C62E2C2D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5DECEAFF-3950-3643-9B3E-04059E7A6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BD5D-11A3-4F42-870E-A0E7BDE0A8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493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6D7103C8-4AFC-9F4E-9318-10CFD49E4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1D39-90E8-D142-9F27-632E323985E4}" type="datetimeFigureOut">
              <a:rPr lang="it-IT" smtClean="0"/>
              <a:t>27/01/21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6AEB9C4B-5250-164B-BAFD-03705D703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0E839EA3-DD2E-E442-9B44-BE1C49238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BD5D-11A3-4F42-870E-A0E7BDE0A8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99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32FF364-855D-984F-B8CC-7D7CB3000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4951147-8B60-C644-A8B7-4CF7E4CCC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7E43DB91-2540-574B-B2D0-3E2F3802A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3ED07C3F-28E4-FA40-AEA1-D4E622B60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1D39-90E8-D142-9F27-632E323985E4}" type="datetimeFigureOut">
              <a:rPr lang="it-IT" smtClean="0"/>
              <a:t>27/01/21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3F4A6BB6-5ED4-C44E-8169-88AE5ED54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44320201-82E9-5040-8480-3F9BDB99A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BD5D-11A3-4F42-870E-A0E7BDE0A8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68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773BEBD-92CD-834B-B56E-B9CED09F9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E805BCD6-9A82-644B-89B1-71F030DA84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BCDC4679-916B-8C41-8E89-A8942731E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A73845FF-608E-A343-9249-0567523B9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1D39-90E8-D142-9F27-632E323985E4}" type="datetimeFigureOut">
              <a:rPr lang="it-IT" smtClean="0"/>
              <a:t>27/01/21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7844A7B4-AE5B-3949-B536-996D1546E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BEED69AF-1825-894C-A0A8-C06764912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BBD5D-11A3-4F42-870E-A0E7BDE0A8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58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AC59766B-F926-0446-AFFB-29583175E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6192B6F2-A46A-3340-B0C7-EEFFAF8DB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18FED8A-1017-FA4F-B069-3B549EC7E7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21D39-90E8-D142-9F27-632E323985E4}" type="datetimeFigureOut">
              <a:rPr lang="it-IT" smtClean="0"/>
              <a:t>27/01/21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631C7CD-F0DB-5F44-9314-8DFF5E73C4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1C7329A4-0B13-674B-B592-A2FCBDBD66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BBD5D-11A3-4F42-870E-A0E7BDE0A8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596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hyperlink" Target="https://pixnio.com/it/media/ragazzo-volutta-sentiero-nel-bosco-fidanzata-natura" TargetMode="External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3">
            <a:extLst>
              <a:ext uri="{FF2B5EF4-FFF2-40B4-BE49-F238E27FC236}">
                <a16:creationId xmlns:a16="http://schemas.microsoft.com/office/drawing/2014/main" xmlns="" id="{84DF55BE-B4AB-4BA1-BDE1-E9F7FB3F11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xmlns="" id="{F0970AE9-D72A-7143-A9BD-DF1BC00E2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39578"/>
            <a:ext cx="5981278" cy="1684638"/>
          </a:xfr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TEMPO DI COPPIA </a:t>
            </a:r>
            <a:r>
              <a:rPr lang="en-US" sz="2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2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en-US" sz="2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200" b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</a:t>
            </a:r>
            <a:r>
              <a:rPr lang="it-IT" sz="2200" b="1" i="1" dirty="0">
                <a:solidFill>
                  <a:schemeClr val="accent1"/>
                </a:solidFill>
              </a:rPr>
              <a:t>ritmi, movimenti, slanci e pause</a:t>
            </a:r>
            <a:r>
              <a:rPr lang="it-IT" sz="2200" i="1" dirty="0">
                <a:solidFill>
                  <a:schemeClr val="accent1"/>
                </a:solidFill>
              </a:rPr>
              <a:t/>
            </a:r>
            <a:br>
              <a:rPr lang="it-IT" sz="2200" i="1" dirty="0">
                <a:solidFill>
                  <a:schemeClr val="accent1"/>
                </a:solidFill>
              </a:rPr>
            </a:br>
            <a:r>
              <a:rPr lang="it-IT" sz="2200" i="1" dirty="0">
                <a:solidFill>
                  <a:schemeClr val="accent1"/>
                </a:solidFill>
              </a:rPr>
              <a:t>       </a:t>
            </a:r>
            <a:r>
              <a:rPr lang="it-IT" sz="2200" b="1" i="1" dirty="0">
                <a:solidFill>
                  <a:schemeClr val="accent1"/>
                </a:solidFill>
              </a:rPr>
              <a:t>tra Passato-Presente-Futuro</a:t>
            </a:r>
            <a:r>
              <a:rPr lang="it-IT" sz="2200" dirty="0">
                <a:solidFill>
                  <a:schemeClr val="accent1"/>
                </a:solidFill>
              </a:rPr>
              <a:t/>
            </a:r>
            <a:br>
              <a:rPr lang="it-IT" sz="2200" dirty="0">
                <a:solidFill>
                  <a:schemeClr val="accent1"/>
                </a:solidFill>
              </a:rPr>
            </a:br>
            <a:endParaRPr lang="it-IT" sz="2200" dirty="0">
              <a:solidFill>
                <a:schemeClr val="accent1"/>
              </a:solidFill>
            </a:endParaRP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xmlns="" id="{61414BEB-2851-D542-A077-162808C7BF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8926" y="2306459"/>
            <a:ext cx="5981278" cy="3690551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lvl="0"/>
            <a:r>
              <a:rPr lang="it-IT" sz="1700" b="1" dirty="0"/>
              <a:t>CONFRONTO TRA COPPIE</a:t>
            </a:r>
            <a:r>
              <a:rPr lang="it-IT" sz="1700" dirty="0"/>
              <a:t> </a:t>
            </a:r>
            <a:r>
              <a:rPr lang="it-IT" sz="1700" i="1" dirty="0"/>
              <a:t>(“darsi del tempo”</a:t>
            </a:r>
            <a:r>
              <a:rPr lang="it-IT" sz="1700" dirty="0"/>
              <a:t>) </a:t>
            </a:r>
          </a:p>
          <a:p>
            <a:pPr marL="0" indent="0">
              <a:buNone/>
            </a:pPr>
            <a:r>
              <a:rPr lang="it-IT" sz="1700" dirty="0"/>
              <a:t>Occasione per la riflessione all’interno della coppia e il confronto con altri, per sentirsi più simili e vicini, ridimensionare i timori e sostenersi reciprocamente, con l’aiuto di professionisti del campo</a:t>
            </a:r>
          </a:p>
          <a:p>
            <a:pPr marL="0" indent="0">
              <a:buNone/>
            </a:pPr>
            <a:endParaRPr lang="it-IT" sz="1700" dirty="0"/>
          </a:p>
          <a:p>
            <a:pPr marL="0" lvl="0"/>
            <a:r>
              <a:rPr lang="it-IT" sz="1700" b="1" dirty="0"/>
              <a:t>IN COPPIA CON DIO </a:t>
            </a:r>
            <a:r>
              <a:rPr lang="it-IT" sz="1700" dirty="0"/>
              <a:t>(“</a:t>
            </a:r>
            <a:r>
              <a:rPr lang="it-IT" sz="1700" i="1" dirty="0"/>
              <a:t>tempo eterno</a:t>
            </a:r>
            <a:r>
              <a:rPr lang="it-IT" sz="1700" dirty="0"/>
              <a:t>”)</a:t>
            </a:r>
          </a:p>
          <a:p>
            <a:pPr marL="0" indent="0">
              <a:buNone/>
            </a:pPr>
            <a:r>
              <a:rPr lang="it-IT" sz="1700" dirty="0"/>
              <a:t> Alla riscoperta di come la Parola si concretizza nella vita umanamente vissuta da ciascuna coppia, sempre attuale e applicabile in ciascuna epoca della vita. </a:t>
            </a:r>
          </a:p>
          <a:p>
            <a:pPr marL="0" indent="0">
              <a:buNone/>
            </a:pPr>
            <a:endParaRPr lang="it-IT" sz="1700" dirty="0"/>
          </a:p>
          <a:p>
            <a:pPr marL="0" indent="0">
              <a:buNone/>
            </a:pPr>
            <a:r>
              <a:rPr lang="it-IT" sz="1700" b="1" dirty="0"/>
              <a:t>Conduttori del percorso interattivo:</a:t>
            </a:r>
          </a:p>
          <a:p>
            <a:pPr marL="0" indent="0">
              <a:buNone/>
            </a:pPr>
            <a:r>
              <a:rPr lang="it-IT" sz="1400" dirty="0"/>
              <a:t>Dott. Simone Bruno,  psicologo</a:t>
            </a:r>
          </a:p>
          <a:p>
            <a:pPr marL="0" indent="0">
              <a:buNone/>
            </a:pPr>
            <a:r>
              <a:rPr lang="it-IT" sz="1400" dirty="0"/>
              <a:t>Dott.ssa Roberta Fumagalli , </a:t>
            </a:r>
            <a:r>
              <a:rPr lang="it-IT" sz="1400" dirty="0" err="1"/>
              <a:t>counselor</a:t>
            </a:r>
            <a:r>
              <a:rPr lang="it-IT" sz="1400" dirty="0"/>
              <a:t>/ consulente pedagogico</a:t>
            </a:r>
          </a:p>
          <a:p>
            <a:pPr marL="0" indent="0">
              <a:buNone/>
            </a:pPr>
            <a:endParaRPr lang="it-IT" sz="1800" dirty="0"/>
          </a:p>
          <a:p>
            <a:pPr marL="0"/>
            <a:endParaRPr lang="it-IT" sz="1800" dirty="0"/>
          </a:p>
          <a:p>
            <a:pPr marL="0" indent="0">
              <a:buNone/>
            </a:pPr>
            <a:endParaRPr lang="en-US" sz="1700" dirty="0"/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xmlns="" id="{BDA6D7B8-2878-B54E-AB3F-EA1D77D3BC5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31892587"/>
              </p:ext>
            </p:extLst>
          </p:nvPr>
        </p:nvGraphicFramePr>
        <p:xfrm>
          <a:off x="7880194" y="2949147"/>
          <a:ext cx="4118199" cy="354738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513188">
                  <a:extLst>
                    <a:ext uri="{9D8B030D-6E8A-4147-A177-3AD203B41FA5}">
                      <a16:colId xmlns:a16="http://schemas.microsoft.com/office/drawing/2014/main" xmlns="" val="2498439736"/>
                    </a:ext>
                  </a:extLst>
                </a:gridCol>
                <a:gridCol w="2605011">
                  <a:extLst>
                    <a:ext uri="{9D8B030D-6E8A-4147-A177-3AD203B41FA5}">
                      <a16:colId xmlns:a16="http://schemas.microsoft.com/office/drawing/2014/main" xmlns="" val="3887663962"/>
                    </a:ext>
                  </a:extLst>
                </a:gridCol>
              </a:tblGrid>
              <a:tr h="8190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u="sng" cap="all" spc="150" dirty="0">
                          <a:effectLst/>
                        </a:rPr>
                        <a:t>Tempo </a:t>
                      </a:r>
                      <a:r>
                        <a:rPr lang="it-IT" sz="1500" u="none" cap="none" spc="15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Cronologico </a:t>
                      </a:r>
                      <a:endParaRPr lang="it-IT" sz="1500" b="0" i="1" u="none" cap="all" spc="1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613" marR="114367" marT="114367" marB="11436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500" u="sng" cap="all" spc="150" dirty="0">
                          <a:effectLst/>
                        </a:rPr>
                        <a:t>Tema </a:t>
                      </a:r>
                      <a:endParaRPr lang="it-IT" sz="1500" b="1" cap="all" spc="15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613" marR="114367" marT="114367" marB="114367"/>
                </a:tc>
                <a:extLst>
                  <a:ext uri="{0D108BD9-81ED-4DB2-BD59-A6C34878D82A}">
                    <a16:rowId xmlns:a16="http://schemas.microsoft.com/office/drawing/2014/main" xmlns="" val="23484944"/>
                  </a:ext>
                </a:extLst>
              </a:tr>
              <a:tr h="901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cap="none" spc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0" cap="none" spc="0" dirty="0">
                          <a:solidFill>
                            <a:schemeClr val="tx1"/>
                          </a:solidFill>
                          <a:effectLst/>
                        </a:rPr>
                        <a:t>PASSATO</a:t>
                      </a:r>
                      <a:r>
                        <a:rPr lang="it-IT" sz="1200" cap="none" spc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       </a:t>
                      </a:r>
                      <a:r>
                        <a:rPr lang="it-IT" sz="1200" cap="none" spc="0" dirty="0">
                          <a:effectLst/>
                        </a:rPr>
                        <a:t>  </a:t>
                      </a:r>
                      <a:endParaRPr lang="it-IT" sz="1200" cap="none" spc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613" marR="99119" marT="99119" marB="991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none" spc="0" dirty="0">
                          <a:effectLst/>
                        </a:rPr>
                        <a:t> RAPPORTO CON LE FAMIGLIE D’ORIGINE.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600" u="none" strike="noStrike" cap="none" spc="0" dirty="0">
                          <a:effectLst/>
                        </a:rPr>
                        <a:t> </a:t>
                      </a:r>
                      <a:endParaRPr lang="it-IT" sz="1600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613" marR="99119" marT="99119" marB="99119"/>
                </a:tc>
                <a:extLst>
                  <a:ext uri="{0D108BD9-81ED-4DB2-BD59-A6C34878D82A}">
                    <a16:rowId xmlns:a16="http://schemas.microsoft.com/office/drawing/2014/main" xmlns="" val="1559443087"/>
                  </a:ext>
                </a:extLst>
              </a:tr>
              <a:tr h="11231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kern="1200" cap="none" spc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400" kern="1200" cap="none" spc="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0" kern="1200" cap="none" spc="0" dirty="0">
                          <a:solidFill>
                            <a:schemeClr val="tx1"/>
                          </a:solidFill>
                          <a:effectLst/>
                        </a:rPr>
                        <a:t>PRESENTE</a:t>
                      </a:r>
                      <a:r>
                        <a:rPr lang="it-IT" sz="1400" b="0" cap="none" spc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endParaRPr lang="it-IT" sz="1400" b="0" cap="none" spc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613" marR="99119" marT="99119" marB="991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none" spc="0" dirty="0">
                          <a:effectLst/>
                        </a:rPr>
                        <a:t>TEMPO AFFOLLATO: CONIUGARE TEMPI INDIVIDUALI,  DI COPPIA E DI FAMIGLIA</a:t>
                      </a:r>
                      <a:r>
                        <a:rPr lang="it-IT" sz="1200" u="none" strike="noStrike" cap="none" spc="0" dirty="0">
                          <a:effectLst/>
                        </a:rPr>
                        <a:t> </a:t>
                      </a:r>
                      <a:endParaRPr lang="it-IT" sz="1200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613" marR="99119" marT="99119" marB="99119"/>
                </a:tc>
                <a:extLst>
                  <a:ext uri="{0D108BD9-81ED-4DB2-BD59-A6C34878D82A}">
                    <a16:rowId xmlns:a16="http://schemas.microsoft.com/office/drawing/2014/main" xmlns="" val="44787458"/>
                  </a:ext>
                </a:extLst>
              </a:tr>
              <a:tr h="594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0" cap="none" spc="0" dirty="0">
                          <a:solidFill>
                            <a:schemeClr val="tx1"/>
                          </a:solidFill>
                          <a:effectLst/>
                        </a:rPr>
                        <a:t>FUTURO</a:t>
                      </a:r>
                      <a:r>
                        <a:rPr lang="it-IT" sz="1400" b="0" cap="none" spc="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endParaRPr lang="it-IT" sz="1400" b="0" cap="none" spc="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613" marR="99119" marT="99119" marB="991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cap="none" spc="0" dirty="0">
                          <a:effectLst/>
                        </a:rPr>
                        <a:t> NASCITA DI UN FIGLIO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u="none" strike="noStrike" cap="none" spc="0" dirty="0">
                          <a:effectLst/>
                        </a:rPr>
                        <a:t> </a:t>
                      </a:r>
                      <a:endParaRPr lang="it-IT" sz="1200" cap="none" spc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90613" marR="99119" marT="99119" marB="99119"/>
                </a:tc>
                <a:extLst>
                  <a:ext uri="{0D108BD9-81ED-4DB2-BD59-A6C34878D82A}">
                    <a16:rowId xmlns:a16="http://schemas.microsoft.com/office/drawing/2014/main" xmlns="" val="2142485293"/>
                  </a:ext>
                </a:extLst>
              </a:tr>
            </a:tbl>
          </a:graphicData>
        </a:graphic>
      </p:graphicFrame>
      <p:sp>
        <p:nvSpPr>
          <p:cNvPr id="32" name="Anello 31">
            <a:extLst>
              <a:ext uri="{FF2B5EF4-FFF2-40B4-BE49-F238E27FC236}">
                <a16:creationId xmlns:a16="http://schemas.microsoft.com/office/drawing/2014/main" xmlns="" id="{ACBDED6A-75B7-E849-BDF5-D1638124FD4C}"/>
              </a:ext>
            </a:extLst>
          </p:cNvPr>
          <p:cNvSpPr/>
          <p:nvPr/>
        </p:nvSpPr>
        <p:spPr>
          <a:xfrm rot="20370510">
            <a:off x="4873520" y="4772629"/>
            <a:ext cx="1621654" cy="1324057"/>
          </a:xfrm>
          <a:prstGeom prst="donut">
            <a:avLst>
              <a:gd name="adj" fmla="val 413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POSSIBILITA’ ANCHE ONLINE</a:t>
            </a:r>
            <a:endParaRPr lang="it-IT" sz="1100" dirty="0">
              <a:solidFill>
                <a:schemeClr val="tx1"/>
              </a:solidFill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xmlns="" id="{C709E6A5-F999-224F-B860-D6EF06D7A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8174" y="6252315"/>
            <a:ext cx="3310992" cy="369447"/>
          </a:xfrm>
        </p:spPr>
        <p:txBody>
          <a:bodyPr/>
          <a:lstStyle/>
          <a:p>
            <a:r>
              <a:rPr lang="it-IT" dirty="0">
                <a:solidFill>
                  <a:schemeClr val="tx1"/>
                </a:solidFill>
              </a:rPr>
              <a:t>consultorio La Famiglia Ambrosiana,</a:t>
            </a:r>
          </a:p>
          <a:p>
            <a:r>
              <a:rPr lang="it-IT" dirty="0">
                <a:solidFill>
                  <a:schemeClr val="tx1"/>
                </a:solidFill>
              </a:rPr>
              <a:t> via Sant'Antonio 5. Milano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D1EB2CB-329F-44D8-88ED-4823521B19A9}"/>
              </a:ext>
            </a:extLst>
          </p:cNvPr>
          <p:cNvCxnSpPr>
            <a:cxnSpLocks/>
          </p:cNvCxnSpPr>
          <p:nvPr/>
        </p:nvCxnSpPr>
        <p:spPr>
          <a:xfrm>
            <a:off x="6830291" y="4772333"/>
            <a:ext cx="103909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xmlns="" id="{6778E140-67EF-48E0-98EC-209F027316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694613"/>
              </p:ext>
            </p:extLst>
          </p:nvPr>
        </p:nvGraphicFramePr>
        <p:xfrm>
          <a:off x="6672262" y="2949146"/>
          <a:ext cx="1294102" cy="3547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102">
                  <a:extLst>
                    <a:ext uri="{9D8B030D-6E8A-4147-A177-3AD203B41FA5}">
                      <a16:colId xmlns:a16="http://schemas.microsoft.com/office/drawing/2014/main" xmlns="" val="2917644298"/>
                    </a:ext>
                  </a:extLst>
                </a:gridCol>
              </a:tblGrid>
              <a:tr h="3547383">
                <a:tc>
                  <a:txBody>
                    <a:bodyPr/>
                    <a:lstStyle/>
                    <a:p>
                      <a:pPr algn="ctr"/>
                      <a:r>
                        <a:rPr lang="it-IT" sz="1600" u="sng" dirty="0"/>
                        <a:t>DATE</a:t>
                      </a:r>
                    </a:p>
                    <a:p>
                      <a:pPr algn="ctr"/>
                      <a:endParaRPr lang="it-IT" sz="1600" u="sng" dirty="0"/>
                    </a:p>
                    <a:p>
                      <a:pPr algn="ctr"/>
                      <a:r>
                        <a:rPr lang="it-IT" sz="1600" u="none" dirty="0"/>
                        <a:t>Febbraio 2021</a:t>
                      </a:r>
                    </a:p>
                    <a:p>
                      <a:pPr algn="ctr"/>
                      <a:endParaRPr lang="it-IT" sz="1600" u="none" dirty="0"/>
                    </a:p>
                    <a:p>
                      <a:pPr algn="ctr"/>
                      <a:r>
                        <a:rPr lang="it-IT" sz="1600" u="none" dirty="0"/>
                        <a:t>Venerdì 12</a:t>
                      </a:r>
                    </a:p>
                    <a:p>
                      <a:pPr algn="ctr"/>
                      <a:endParaRPr lang="it-IT" sz="1600" u="none" dirty="0"/>
                    </a:p>
                    <a:p>
                      <a:pPr algn="ctr"/>
                      <a:endParaRPr lang="it-IT" sz="1600" u="none" dirty="0"/>
                    </a:p>
                    <a:p>
                      <a:pPr algn="ctr"/>
                      <a:r>
                        <a:rPr lang="it-IT" sz="1600" u="none" dirty="0"/>
                        <a:t>Venerdì 19</a:t>
                      </a:r>
                    </a:p>
                    <a:p>
                      <a:pPr algn="ctr"/>
                      <a:endParaRPr lang="it-IT" sz="1600" u="none" dirty="0"/>
                    </a:p>
                    <a:p>
                      <a:pPr algn="ctr"/>
                      <a:endParaRPr lang="it-IT" sz="1600" u="none" dirty="0"/>
                    </a:p>
                    <a:p>
                      <a:pPr algn="ctr"/>
                      <a:endParaRPr lang="it-IT" sz="1600" u="none" dirty="0"/>
                    </a:p>
                    <a:p>
                      <a:pPr algn="ctr"/>
                      <a:r>
                        <a:rPr lang="it-IT" sz="1600" u="none" dirty="0"/>
                        <a:t>Venerdì 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1413651"/>
                  </a:ext>
                </a:extLst>
              </a:tr>
            </a:tbl>
          </a:graphicData>
        </a:graphic>
      </p:graphicFrame>
      <p:sp>
        <p:nvSpPr>
          <p:cNvPr id="11" name="Anello 10">
            <a:extLst>
              <a:ext uri="{FF2B5EF4-FFF2-40B4-BE49-F238E27FC236}">
                <a16:creationId xmlns:a16="http://schemas.microsoft.com/office/drawing/2014/main" xmlns="" id="{ACBDED6A-75B7-E849-BDF5-D1638124FD4C}"/>
              </a:ext>
            </a:extLst>
          </p:cNvPr>
          <p:cNvSpPr/>
          <p:nvPr/>
        </p:nvSpPr>
        <p:spPr>
          <a:xfrm>
            <a:off x="4826000" y="553430"/>
            <a:ext cx="2489289" cy="1684638"/>
          </a:xfrm>
          <a:prstGeom prst="donut">
            <a:avLst>
              <a:gd name="adj" fmla="val 41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Per info </a:t>
            </a:r>
          </a:p>
          <a:p>
            <a:pPr algn="ctr"/>
            <a:r>
              <a:rPr lang="it-IT" sz="1400" dirty="0">
                <a:solidFill>
                  <a:schemeClr val="tx1"/>
                </a:solidFill>
              </a:rPr>
              <a:t>02. 58391361</a:t>
            </a:r>
          </a:p>
          <a:p>
            <a:pPr algn="ctr"/>
            <a:r>
              <a:rPr lang="it-IT" sz="1100" dirty="0">
                <a:solidFill>
                  <a:schemeClr val="tx1"/>
                </a:solidFill>
              </a:rPr>
              <a:t>segreteria.san@fondazioneguzzetti.it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72" y="6023695"/>
            <a:ext cx="2362405" cy="457240"/>
          </a:xfrm>
          <a:prstGeom prst="rect">
            <a:avLst/>
          </a:prstGeom>
        </p:spPr>
      </p:pic>
      <p:sp>
        <p:nvSpPr>
          <p:cNvPr id="6" name="AutoShape 2" descr="L'immagine può contenere: una o più persone, cielo, albero, spazio all'aperto e natura, il seguente testo &quot;A tempo di coppia #CONSULTORIO&quot;">
            <a:extLst>
              <a:ext uri="{FF2B5EF4-FFF2-40B4-BE49-F238E27FC236}">
                <a16:creationId xmlns:a16="http://schemas.microsoft.com/office/drawing/2014/main" xmlns="" id="{EC80EB14-FE28-FC45-8B2F-1F6857811BE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2" name="Immagine 11" descr="Immagine che contiene albero, esterni, erba, bicicletta&#10;&#10;Descrizione generata automaticamente">
            <a:extLst>
              <a:ext uri="{FF2B5EF4-FFF2-40B4-BE49-F238E27FC236}">
                <a16:creationId xmlns:a16="http://schemas.microsoft.com/office/drawing/2014/main" xmlns="" id="{1C7DB5BA-F850-9946-B604-53DAAA54A8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tretch>
            <a:fillRect/>
          </a:stretch>
        </p:blipFill>
        <p:spPr>
          <a:xfrm>
            <a:off x="7491665" y="167200"/>
            <a:ext cx="4506727" cy="260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7027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191</TotalTime>
  <Words>119</Words>
  <Application>Microsoft Macintosh PowerPoint</Application>
  <PresentationFormat>Personalizzato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A TEMPO DI COPPIA        ritmi, movimenti, slanci e pause        tra Passato-Presente-Futuro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TEMPO DI COPPIA   ritmi, movimenti, slanci e pause tra Passato-Presente-Futuro</dc:title>
  <dc:creator>Roberta Fumagalli</dc:creator>
  <cp:lastModifiedBy>Valentina Indulti</cp:lastModifiedBy>
  <cp:revision>36</cp:revision>
  <dcterms:created xsi:type="dcterms:W3CDTF">2020-09-16T14:31:56Z</dcterms:created>
  <dcterms:modified xsi:type="dcterms:W3CDTF">2021-01-27T12:33:54Z</dcterms:modified>
</cp:coreProperties>
</file>