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620000" cy="10160000"/>
  <p:notesSz cx="6797675" cy="9926638"/>
  <p:embeddedFontLst>
    <p:embeddedFont>
      <p:font typeface="Helvetica Neue" panose="02000503000000020004" pitchFamily="2" charset="0"/>
      <p:regular r:id="rId4"/>
      <p:bold r:id="rId5"/>
      <p:italic r:id="rId6"/>
      <p:boldItalic r:id="rId7"/>
    </p:embeddedFont>
    <p:embeddedFont>
      <p:font typeface="Helvetica Neue Light" panose="02000403000000020004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00">
          <p15:clr>
            <a:srgbClr val="000000"/>
          </p15:clr>
        </p15:guide>
        <p15:guide id="2" pos="240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ypvEbCslF/3A8du8rMwXCmY+p5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039"/>
    <p:restoredTop sz="94581"/>
  </p:normalViewPr>
  <p:slideViewPr>
    <p:cSldViewPr snapToGrid="0">
      <p:cViewPr varScale="1">
        <p:scale>
          <a:sx n="67" d="100"/>
          <a:sy n="67" d="100"/>
        </p:scale>
        <p:origin x="416" y="176"/>
      </p:cViewPr>
      <p:guideLst>
        <p:guide orient="horz" pos="3200"/>
        <p:guide pos="2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customschemas.google.com/relationships/presentationmetadata" Target="metadata"/><Relationship Id="rId10" Type="http://schemas.openxmlformats.org/officeDocument/2006/relationships/font" Target="fonts/font7.fntdata"/><Relationship Id="rId19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06358" y="4715154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>
            <a:spLocks noGrp="1"/>
          </p:cNvSpPr>
          <p:nvPr>
            <p:ph type="body" idx="1"/>
          </p:nvPr>
        </p:nvSpPr>
        <p:spPr>
          <a:xfrm>
            <a:off x="906358" y="4715154"/>
            <a:ext cx="4984962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sottotitolo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744140" y="3182441"/>
            <a:ext cx="6131720" cy="1934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744140" y="5169296"/>
            <a:ext cx="6131720" cy="66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marL="2743200" lvl="5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3643062" y="7643564"/>
            <a:ext cx="326435" cy="338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zione">
  <p:cSld name="Citazione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body" idx="1"/>
          </p:nvPr>
        </p:nvSpPr>
        <p:spPr>
          <a:xfrm>
            <a:off x="744140" y="5950644"/>
            <a:ext cx="6131720" cy="427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t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None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marL="2743200" lvl="5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2"/>
          </p:nvPr>
        </p:nvSpPr>
        <p:spPr>
          <a:xfrm>
            <a:off x="744140" y="4309764"/>
            <a:ext cx="6131720" cy="1227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ctr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 Light"/>
              <a:buNone/>
              <a:defRPr sz="3800"/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marL="2743200" lvl="5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643062" y="7643564"/>
            <a:ext cx="326435" cy="338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to">
  <p:cSld name="Foto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>
            <a:spLocks noGrp="1"/>
          </p:cNvSpPr>
          <p:nvPr>
            <p:ph type="pic" idx="2"/>
          </p:nvPr>
        </p:nvSpPr>
        <p:spPr>
          <a:xfrm>
            <a:off x="0" y="2222500"/>
            <a:ext cx="7620000" cy="57150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3643062" y="7643564"/>
            <a:ext cx="326435" cy="338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o">
  <p:cSld name="Vuot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sldNum" idx="12"/>
          </p:nvPr>
        </p:nvSpPr>
        <p:spPr>
          <a:xfrm>
            <a:off x="3643062" y="7643564"/>
            <a:ext cx="326435" cy="338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to - Orizzontale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>
            <a:spLocks noGrp="1"/>
          </p:cNvSpPr>
          <p:nvPr>
            <p:ph type="pic" idx="2"/>
          </p:nvPr>
        </p:nvSpPr>
        <p:spPr>
          <a:xfrm>
            <a:off x="941337" y="2594570"/>
            <a:ext cx="5729884" cy="3467696"/>
          </a:xfrm>
          <a:prstGeom prst="rect">
            <a:avLst/>
          </a:prstGeom>
          <a:noFill/>
          <a:ln>
            <a:noFill/>
          </a:ln>
        </p:spPr>
      </p:sp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744140" y="6159003"/>
            <a:ext cx="6131720" cy="83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744140" y="7022207"/>
            <a:ext cx="6131720" cy="662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marL="2743200" lvl="5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3643062" y="7639843"/>
            <a:ext cx="326435" cy="338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- Centrato">
  <p:cSld name="Titolo - Centrat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744140" y="4112617"/>
            <a:ext cx="6131720" cy="1934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3643062" y="7643564"/>
            <a:ext cx="326435" cy="338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to - Verticale">
  <p:cSld name="Foto - Vertica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>
            <a:spLocks noGrp="1"/>
          </p:cNvSpPr>
          <p:nvPr>
            <p:ph type="pic" idx="2"/>
          </p:nvPr>
        </p:nvSpPr>
        <p:spPr>
          <a:xfrm>
            <a:off x="3936503" y="2594570"/>
            <a:ext cx="3125392" cy="4822032"/>
          </a:xfrm>
          <a:prstGeom prst="rect">
            <a:avLst/>
          </a:prstGeom>
          <a:noFill/>
          <a:ln>
            <a:noFill/>
          </a:ln>
        </p:spPr>
      </p:sp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558105" y="2594570"/>
            <a:ext cx="3125392" cy="2336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Helvetica Neue Light"/>
              <a:buNone/>
              <a:defRPr sz="6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558105" y="5013027"/>
            <a:ext cx="3125392" cy="2403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marL="2743200" lvl="5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sldNum" idx="12"/>
          </p:nvPr>
        </p:nvSpPr>
        <p:spPr>
          <a:xfrm>
            <a:off x="3643062" y="7643564"/>
            <a:ext cx="326435" cy="338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- In alto">
  <p:cSld name="Titolo - In alto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title"/>
          </p:nvPr>
        </p:nvSpPr>
        <p:spPr>
          <a:xfrm>
            <a:off x="558105" y="2482949"/>
            <a:ext cx="6503790" cy="12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3643062" y="7643564"/>
            <a:ext cx="326435" cy="338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punti elenco">
  <p:cSld name="Titolo e punti elenco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558105" y="2482949"/>
            <a:ext cx="6503790" cy="12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558105" y="3747988"/>
            <a:ext cx="6503790" cy="3683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ctr" anchorCtr="0">
            <a:normAutofit/>
          </a:bodyPr>
          <a:lstStyle>
            <a:lvl1pPr marL="457200" lvl="0" indent="-400050" algn="l">
              <a:lnSpc>
                <a:spcPct val="100000"/>
              </a:lnSpc>
              <a:spcBef>
                <a:spcPts val="43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/>
            </a:lvl1pPr>
            <a:lvl2pPr marL="914400" lvl="1" indent="-400050" algn="l">
              <a:lnSpc>
                <a:spcPct val="100000"/>
              </a:lnSpc>
              <a:spcBef>
                <a:spcPts val="43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/>
            </a:lvl2pPr>
            <a:lvl3pPr marL="1371600" lvl="2" indent="-400050" algn="l">
              <a:lnSpc>
                <a:spcPct val="100000"/>
              </a:lnSpc>
              <a:spcBef>
                <a:spcPts val="43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/>
            </a:lvl3pPr>
            <a:lvl4pPr marL="1828800" lvl="3" indent="-400050" algn="l">
              <a:lnSpc>
                <a:spcPct val="100000"/>
              </a:lnSpc>
              <a:spcBef>
                <a:spcPts val="43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/>
            </a:lvl4pPr>
            <a:lvl5pPr marL="2286000" lvl="4" indent="-400050" algn="l">
              <a:lnSpc>
                <a:spcPct val="100000"/>
              </a:lnSpc>
              <a:spcBef>
                <a:spcPts val="43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/>
            </a:lvl5pPr>
            <a:lvl6pPr marL="2743200" lvl="5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3643062" y="7643564"/>
            <a:ext cx="326435" cy="338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, punti elenco e foto">
  <p:cSld name="Titolo, punti elenco e foto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>
            <a:spLocks noGrp="1"/>
          </p:cNvSpPr>
          <p:nvPr>
            <p:ph type="pic" idx="2"/>
          </p:nvPr>
        </p:nvSpPr>
        <p:spPr>
          <a:xfrm>
            <a:off x="3936503" y="3747988"/>
            <a:ext cx="3125392" cy="3683497"/>
          </a:xfrm>
          <a:prstGeom prst="rect">
            <a:avLst/>
          </a:prstGeom>
          <a:noFill/>
          <a:ln>
            <a:noFill/>
          </a:ln>
        </p:spPr>
      </p:sp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558105" y="2482949"/>
            <a:ext cx="6503790" cy="12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1"/>
          </p:nvPr>
        </p:nvSpPr>
        <p:spPr>
          <a:xfrm>
            <a:off x="558105" y="3747988"/>
            <a:ext cx="3125392" cy="3683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ctr" anchorCtr="0">
            <a:normAutofit/>
          </a:bodyPr>
          <a:lstStyle>
            <a:lvl1pPr marL="457200" lvl="0" indent="-36195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Char char="•"/>
              <a:defRPr sz="2800"/>
            </a:lvl1pPr>
            <a:lvl2pPr marL="914400" lvl="1" indent="-36195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Char char="•"/>
              <a:defRPr sz="2800"/>
            </a:lvl2pPr>
            <a:lvl3pPr marL="1371600" lvl="2" indent="-36195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Char char="•"/>
              <a:defRPr sz="2800"/>
            </a:lvl3pPr>
            <a:lvl4pPr marL="1828800" lvl="3" indent="-36195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Char char="•"/>
              <a:defRPr sz="2800"/>
            </a:lvl4pPr>
            <a:lvl5pPr marL="2286000" lvl="4" indent="-36195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Char char="•"/>
              <a:defRPr sz="2800"/>
            </a:lvl5pPr>
            <a:lvl6pPr marL="2743200" lvl="5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3643062" y="7643564"/>
            <a:ext cx="326435" cy="338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nti elenco">
  <p:cSld name="Punti elenco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558105" y="2966640"/>
            <a:ext cx="6503790" cy="4226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ctr" anchorCtr="0">
            <a:normAutofit/>
          </a:bodyPr>
          <a:lstStyle>
            <a:lvl1pPr marL="457200" lvl="0" indent="-400050" algn="l">
              <a:lnSpc>
                <a:spcPct val="100000"/>
              </a:lnSpc>
              <a:spcBef>
                <a:spcPts val="43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/>
            </a:lvl1pPr>
            <a:lvl2pPr marL="914400" lvl="1" indent="-400050" algn="l">
              <a:lnSpc>
                <a:spcPct val="100000"/>
              </a:lnSpc>
              <a:spcBef>
                <a:spcPts val="43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/>
            </a:lvl2pPr>
            <a:lvl3pPr marL="1371600" lvl="2" indent="-400050" algn="l">
              <a:lnSpc>
                <a:spcPct val="100000"/>
              </a:lnSpc>
              <a:spcBef>
                <a:spcPts val="43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/>
            </a:lvl3pPr>
            <a:lvl4pPr marL="1828800" lvl="3" indent="-400050" algn="l">
              <a:lnSpc>
                <a:spcPct val="100000"/>
              </a:lnSpc>
              <a:spcBef>
                <a:spcPts val="43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/>
            </a:lvl4pPr>
            <a:lvl5pPr marL="2286000" lvl="4" indent="-400050" algn="l">
              <a:lnSpc>
                <a:spcPct val="100000"/>
              </a:lnSpc>
              <a:spcBef>
                <a:spcPts val="43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/>
            </a:lvl5pPr>
            <a:lvl6pPr marL="2743200" lvl="5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3643062" y="7643564"/>
            <a:ext cx="326435" cy="338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to - 3 per pagina">
  <p:cSld name="Foto - 3 per pagina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>
            <a:spLocks noGrp="1"/>
          </p:cNvSpPr>
          <p:nvPr>
            <p:ph type="pic" idx="2"/>
          </p:nvPr>
        </p:nvSpPr>
        <p:spPr>
          <a:xfrm>
            <a:off x="3936503" y="5206504"/>
            <a:ext cx="3125392" cy="2210098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1"/>
          <p:cNvSpPr>
            <a:spLocks noGrp="1"/>
          </p:cNvSpPr>
          <p:nvPr>
            <p:ph type="pic" idx="3"/>
          </p:nvPr>
        </p:nvSpPr>
        <p:spPr>
          <a:xfrm>
            <a:off x="3940147" y="2743398"/>
            <a:ext cx="3125392" cy="2210099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Google Shape;44;p11"/>
          <p:cNvSpPr>
            <a:spLocks noGrp="1"/>
          </p:cNvSpPr>
          <p:nvPr>
            <p:ph type="pic" idx="4"/>
          </p:nvPr>
        </p:nvSpPr>
        <p:spPr>
          <a:xfrm>
            <a:off x="558105" y="2743398"/>
            <a:ext cx="3125392" cy="4673204"/>
          </a:xfrm>
          <a:prstGeom prst="rect">
            <a:avLst/>
          </a:prstGeom>
          <a:noFill/>
          <a:ln>
            <a:noFill/>
          </a:ln>
        </p:spPr>
      </p:sp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3643062" y="7643564"/>
            <a:ext cx="326435" cy="338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744140" y="3182441"/>
            <a:ext cx="6131720" cy="1934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b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 Light"/>
              <a:buNone/>
              <a:defRPr sz="8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 Light"/>
              <a:buNone/>
              <a:defRPr sz="8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 Light"/>
              <a:buNone/>
              <a:defRPr sz="8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 Light"/>
              <a:buNone/>
              <a:defRPr sz="8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 Light"/>
              <a:buNone/>
              <a:defRPr sz="8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 Light"/>
              <a:buNone/>
              <a:defRPr sz="8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 Light"/>
              <a:buNone/>
              <a:defRPr sz="8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 Light"/>
              <a:buNone/>
              <a:defRPr sz="8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 Light"/>
              <a:buNone/>
              <a:defRPr sz="8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744140" y="5169296"/>
            <a:ext cx="6131720" cy="66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t" anchorCtr="0">
            <a:norm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3643062" y="7643564"/>
            <a:ext cx="326435" cy="338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t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"/>
          <p:cNvPicPr preferRelativeResize="0"/>
          <p:nvPr/>
        </p:nvPicPr>
        <p:blipFill>
          <a:blip r:embed="rId3"/>
          <a:srcRect/>
          <a:stretch/>
        </p:blipFill>
        <p:spPr>
          <a:xfrm>
            <a:off x="0" y="730745"/>
            <a:ext cx="7587185" cy="4355648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"/>
          <p:cNvSpPr/>
          <p:nvPr/>
        </p:nvSpPr>
        <p:spPr>
          <a:xfrm>
            <a:off x="23786" y="4966513"/>
            <a:ext cx="7596214" cy="1476111"/>
          </a:xfrm>
          <a:prstGeom prst="rect">
            <a:avLst/>
          </a:prstGeom>
          <a:solidFill>
            <a:srgbClr val="144D85"/>
          </a:solidFill>
          <a:ln>
            <a:noFill/>
          </a:ln>
          <a:effectLst>
            <a:outerShdw blurRad="12700" dist="127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29750" tIns="29750" rIns="29750" bIns="297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Helvetica Neue Light"/>
              <a:buNone/>
            </a:pPr>
            <a:endParaRPr sz="36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-9029" y="769105"/>
            <a:ext cx="7596214" cy="36785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29750" tIns="29750" rIns="29750" bIns="2975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4D85"/>
              </a:buClr>
              <a:buSzPts val="2500"/>
              <a:buFont typeface="Helvetica Neue"/>
              <a:buNone/>
            </a:pPr>
            <a:r>
              <a:rPr lang="it-IT" sz="2000" b="0" i="0" u="none" strike="noStrike" cap="none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Percorso </a:t>
            </a:r>
            <a:r>
              <a:rPr lang="it-IT" sz="2000" b="1" i="0" u="none" strike="noStrike" cap="none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gratuito</a:t>
            </a:r>
            <a:r>
              <a:rPr lang="it-IT" sz="2000" b="0" i="0" u="none" strike="noStrike" cap="none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di gruppo (min 8 – max 20 partecipanti)</a:t>
            </a:r>
            <a:endParaRPr sz="2000" dirty="0"/>
          </a:p>
        </p:txBody>
      </p:sp>
      <p:pic>
        <p:nvPicPr>
          <p:cNvPr id="62" name="Google Shape;62;p1" descr="logo_fondazione_payoff.pd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1966" y="9294842"/>
            <a:ext cx="2417507" cy="567532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"/>
          <p:cNvSpPr txBox="1"/>
          <p:nvPr/>
        </p:nvSpPr>
        <p:spPr>
          <a:xfrm>
            <a:off x="-9029" y="4896422"/>
            <a:ext cx="7596213" cy="1598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Helvetica Neue"/>
              <a:buNone/>
            </a:pPr>
            <a:r>
              <a:rPr lang="it-IT" sz="2000" b="1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Il corso, più esperienziale che teorico, è rivolto a giovani </a:t>
            </a:r>
            <a:br>
              <a:rPr lang="it-IT" sz="2000" b="1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it-IT" sz="2000" b="1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 adulti, che vogliono imparare a prendersi cura di sé, trattandosi con benevolenza, senza autocritica.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Helvetica Neue"/>
              <a:buNone/>
            </a:pPr>
            <a:r>
              <a:rPr lang="it-IT" sz="2000" b="1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Non è richiesta pregressa esperienza di meditazione, </a:t>
            </a:r>
            <a:br>
              <a:rPr lang="it-IT" sz="2000" b="1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it-IT" sz="2000" b="1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 costanza nella partecipazione.</a:t>
            </a:r>
            <a:endParaRPr sz="2000" b="0" i="0" u="none" strike="noStrike" cap="none" dirty="0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0" y="3306251"/>
            <a:ext cx="2052664" cy="153740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29750" tIns="29750" rIns="29750" bIns="2975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4D85"/>
              </a:buClr>
              <a:buSzPts val="1600"/>
              <a:buFont typeface="Helvetica Neue"/>
              <a:buNone/>
            </a:pPr>
            <a:endParaRPr sz="1600" b="1" i="0" u="none" strike="noStrike" cap="none" dirty="0">
              <a:solidFill>
                <a:srgbClr val="144D85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08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4D85"/>
              </a:buClr>
              <a:buSzPts val="1600"/>
              <a:buFont typeface="Helvetica Neue"/>
              <a:buNone/>
            </a:pPr>
            <a:r>
              <a:rPr lang="it-IT" sz="1600" b="1" i="0" u="none" strike="noStrike" cap="none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*online su Zoom</a:t>
            </a:r>
          </a:p>
          <a:p>
            <a:pPr marL="108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4D85"/>
              </a:buClr>
              <a:buSzPts val="1600"/>
              <a:buFont typeface="Helvetica Neue"/>
              <a:buNone/>
            </a:pPr>
            <a:r>
              <a:rPr lang="it-IT" sz="1600" b="1" i="0" u="none" strike="noStrike" cap="none" dirty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Dal 9 settembre </a:t>
            </a:r>
            <a:br>
              <a:rPr lang="it-IT" sz="1600" b="1" i="0" u="none" strike="noStrike" cap="none" dirty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it-IT" sz="1600" b="1" i="0" u="none" strike="noStrike" cap="none" dirty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 4 novembre 2024</a:t>
            </a:r>
            <a:endParaRPr sz="1600" b="1" i="0" u="none" strike="noStrike" cap="none" dirty="0">
              <a:solidFill>
                <a:srgbClr val="FF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4D85"/>
              </a:buClr>
              <a:buSzPts val="1600"/>
              <a:buFont typeface="Helvetica Neue"/>
              <a:buNone/>
            </a:pPr>
            <a:endParaRPr sz="1600" b="1" i="0" u="none" strike="noStrike" cap="none" dirty="0">
              <a:solidFill>
                <a:srgbClr val="144D85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4D85"/>
              </a:buClr>
              <a:buSzPts val="1600"/>
              <a:buFont typeface="Helvetica Neue"/>
              <a:buNone/>
            </a:pPr>
            <a:endParaRPr sz="1600" b="1" i="0" u="none" strike="noStrike" cap="none" dirty="0">
              <a:solidFill>
                <a:srgbClr val="144D85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309537" y="6484446"/>
            <a:ext cx="6975148" cy="167590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29750" tIns="29750" rIns="29750" bIns="2975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4D85"/>
              </a:buClr>
              <a:buSzPts val="1300"/>
              <a:buFont typeface="Helvetica Neue"/>
              <a:buNone/>
            </a:pPr>
            <a:r>
              <a:rPr lang="it-IT" sz="1500" b="0" i="0" u="none" strike="noStrike" cap="none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Il gruppo è tenuto dal dottor </a:t>
            </a:r>
            <a:r>
              <a:rPr lang="it-IT" sz="1500" b="1" i="0" u="none" strike="noStrike" cap="none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Simone Bruno </a:t>
            </a:r>
            <a:r>
              <a:rPr lang="it-IT" sz="1500" b="0" i="0" u="none" strike="noStrike" cap="none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 dalla dottoressa </a:t>
            </a:r>
            <a:r>
              <a:rPr lang="it-IT" sz="1500" b="1" i="0" u="none" strike="noStrike" cap="none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Anna Levati </a:t>
            </a:r>
            <a:r>
              <a:rPr lang="it-IT" sz="1500" b="0" i="0" u="none" strike="noStrike" cap="none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(psicologi psicoterapeuti, </a:t>
            </a:r>
            <a:r>
              <a:rPr lang="it-IT" sz="1500" b="0" i="0" u="none" strike="noStrike" cap="none" dirty="0" err="1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teachers</a:t>
            </a:r>
            <a:r>
              <a:rPr lang="it-IT" sz="1500" b="0" i="0" u="none" strike="noStrike" cap="none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in training)</a:t>
            </a:r>
            <a:br>
              <a:rPr lang="it-IT" sz="1500" b="0" i="0" u="none" strike="noStrike" cap="none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it-IT" sz="1500" b="0" i="0" u="none" strike="noStrike" cap="none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Occorrono un computer, una connessione stabile e una stanza riservata.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4D85"/>
              </a:buClr>
              <a:buSzPts val="1300"/>
              <a:buFont typeface="Helvetica Neue"/>
              <a:buNone/>
            </a:pPr>
            <a:r>
              <a:rPr lang="it-IT" sz="1500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Saranno svolte meditazioni, esercizi esperienziali e momenti </a:t>
            </a:r>
            <a:r>
              <a:rPr lang="it-IT" sz="150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 condivisione</a:t>
            </a:r>
            <a:br>
              <a:rPr lang="it-IT" sz="1500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it-IT" sz="1500" b="1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Il corso consiste in 8 incontri online, una volta alla settimana, il lunedì sera</a:t>
            </a:r>
            <a:br>
              <a:rPr lang="it-IT" sz="1500" b="1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it-IT" sz="1500" b="1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più un ritiro in presenza domenica 13 ottobre (9:30 – 12:30).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4D85"/>
              </a:buClr>
              <a:buSzPts val="1300"/>
              <a:buFont typeface="Helvetica Neue"/>
              <a:buNone/>
            </a:pPr>
            <a:r>
              <a:rPr lang="it-IT" sz="1500" b="1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 incontro di presentazione sarà lunedì 2 settembre dalle 20:30 alle 21:30.</a:t>
            </a:r>
            <a:endParaRPr sz="1500" b="1" i="0" u="none" strike="noStrike" cap="none" dirty="0">
              <a:solidFill>
                <a:srgbClr val="144D85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309537" y="28812"/>
            <a:ext cx="7090343" cy="6140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29750" tIns="29750" rIns="29750" bIns="2975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4D85"/>
              </a:buClr>
              <a:buSzPts val="4800"/>
              <a:buFont typeface="Helvetica Neue"/>
              <a:buNone/>
            </a:pPr>
            <a:r>
              <a:rPr lang="it-IT" sz="3600" b="1" i="1" u="none" strike="noStrike" cap="none" dirty="0" err="1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Mindful</a:t>
            </a:r>
            <a:r>
              <a:rPr lang="it-IT" sz="3600" b="1" i="1" u="none" strike="noStrike" cap="none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Self-</a:t>
            </a:r>
            <a:r>
              <a:rPr lang="it-IT" sz="3600" b="1" i="1" dirty="0" err="1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</a:t>
            </a:r>
            <a:r>
              <a:rPr lang="it-IT" sz="3600" b="1" i="1" u="none" strike="noStrike" cap="none" dirty="0" err="1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ompassion</a:t>
            </a:r>
            <a:r>
              <a:rPr lang="it-IT" sz="3600" b="1" i="1" u="none" strike="noStrike" cap="none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(MSC)</a:t>
            </a:r>
            <a:endParaRPr sz="3600" b="0" i="0" u="none" strike="noStrike" cap="none" dirty="0"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69" name="Google Shape;69;p1"/>
          <p:cNvSpPr txBox="1"/>
          <p:nvPr/>
        </p:nvSpPr>
        <p:spPr>
          <a:xfrm>
            <a:off x="335315" y="8074874"/>
            <a:ext cx="6144300" cy="1398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750" tIns="29750" rIns="29750" bIns="29750" anchor="ctr" anchorCtr="0">
            <a:spAutoFit/>
          </a:bodyPr>
          <a:lstStyle/>
          <a:p>
            <a:pPr>
              <a:buClr>
                <a:srgbClr val="FF0000"/>
              </a:buClr>
              <a:buSzPts val="1400"/>
            </a:pPr>
            <a:endParaRPr lang="it-IT" sz="1400" b="1" i="0" u="sng" strike="noStrike" cap="none" dirty="0">
              <a:solidFill>
                <a:srgbClr val="FF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>
              <a:buClr>
                <a:srgbClr val="FF0000"/>
              </a:buClr>
              <a:buSzPts val="1400"/>
            </a:pPr>
            <a:r>
              <a:rPr lang="it-IT" sz="1600" b="1" u="sng" dirty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GIORNO:</a:t>
            </a:r>
            <a:r>
              <a:rPr lang="it-IT" b="1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it-IT" sz="1800" b="1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LUNEDI’</a:t>
            </a:r>
            <a:endParaRPr lang="it-IT" sz="1600" b="1" dirty="0">
              <a:solidFill>
                <a:srgbClr val="FF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>
              <a:buClr>
                <a:srgbClr val="FF0000"/>
              </a:buClr>
              <a:buSzPts val="1400"/>
            </a:pPr>
            <a:endParaRPr sz="1400" b="0" i="0" u="sng" strike="noStrike" cap="small" dirty="0">
              <a:solidFill>
                <a:srgbClr val="144D85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30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Helvetica Neue"/>
              <a:buNone/>
            </a:pPr>
            <a:r>
              <a:rPr lang="it-IT" sz="1600" b="1" i="0" u="sng" strike="noStrike" cap="none" dirty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ORARIO</a:t>
            </a:r>
            <a:r>
              <a:rPr lang="it-IT" b="1" dirty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  <a:r>
              <a:rPr lang="it-IT" sz="1400" b="1" i="0" u="none" strike="noStrike" cap="none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it-IT" sz="1800" b="1" u="none" strike="noStrike" cap="none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dalle </a:t>
            </a:r>
            <a:r>
              <a:rPr lang="it-IT" sz="1800" b="1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19:30</a:t>
            </a:r>
            <a:r>
              <a:rPr lang="it-IT" sz="1800" b="1" u="none" strike="noStrike" cap="none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alle 22:00</a:t>
            </a:r>
          </a:p>
          <a:p>
            <a:pPr marL="0" marR="0" lvl="0" indent="0" algn="l" rtl="0">
              <a:spcBef>
                <a:spcPts val="30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Helvetica Neue"/>
              <a:buNone/>
            </a:pPr>
            <a:r>
              <a:rPr lang="it-IT" sz="1800" b="1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</p:txBody>
      </p:sp>
      <p:sp>
        <p:nvSpPr>
          <p:cNvPr id="70" name="Google Shape;70;p1"/>
          <p:cNvSpPr txBox="1"/>
          <p:nvPr/>
        </p:nvSpPr>
        <p:spPr>
          <a:xfrm>
            <a:off x="3981451" y="8744764"/>
            <a:ext cx="3360384" cy="798745"/>
          </a:xfrm>
          <a:prstGeom prst="rect">
            <a:avLst/>
          </a:prstGeom>
          <a:noFill/>
          <a:ln w="9525" cap="flat" cmpd="sng">
            <a:solidFill>
              <a:srgbClr val="144D85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29750" tIns="29750" rIns="29750" bIns="2975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4D85"/>
              </a:buClr>
              <a:buSzPts val="1500"/>
              <a:buFont typeface="Helvetica Neue"/>
              <a:buNone/>
            </a:pPr>
            <a:r>
              <a:rPr lang="it-IT" sz="1600" b="1" u="sng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INFO E ISCRIZIONI</a:t>
            </a:r>
            <a:endParaRPr sz="16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4D85"/>
              </a:buClr>
              <a:buSzPts val="1400"/>
              <a:buFont typeface="Helvetica Neue"/>
              <a:buNone/>
            </a:pPr>
            <a:r>
              <a:rPr lang="it-IT" sz="1600" b="1" i="0" u="none" strike="noStrike" cap="none" dirty="0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Tel 02.40.70.2441</a:t>
            </a:r>
            <a:endParaRPr sz="16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4D85"/>
              </a:buClr>
              <a:buSzPts val="1400"/>
              <a:buFont typeface="Helvetica Neue"/>
              <a:buNone/>
            </a:pPr>
            <a:r>
              <a:rPr lang="it-IT" sz="1600" b="1" i="0" u="none" strike="noStrike" cap="none" dirty="0" err="1">
                <a:solidFill>
                  <a:srgbClr val="144D8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segreteria@fondazioneguzzetti.it</a:t>
            </a:r>
            <a:endParaRPr sz="1600" b="0" i="0" u="none" strike="noStrike" cap="none" dirty="0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48804F0-3621-A91D-A4A4-0FBC24F0D1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86" y="9946870"/>
            <a:ext cx="7620000" cy="24439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185</Words>
  <Application>Microsoft Macintosh PowerPoint</Application>
  <PresentationFormat>Personalizzato</PresentationFormat>
  <Paragraphs>18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Helvetica Neue Light</vt:lpstr>
      <vt:lpstr>Helvetica Neue</vt:lpstr>
      <vt:lpstr>White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Ilaria Cortinovis</dc:creator>
  <cp:lastModifiedBy>Marta</cp:lastModifiedBy>
  <cp:revision>14</cp:revision>
  <cp:lastPrinted>2024-05-15T09:47:57Z</cp:lastPrinted>
  <dcterms:modified xsi:type="dcterms:W3CDTF">2024-07-05T14:51:29Z</dcterms:modified>
</cp:coreProperties>
</file>